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0080625" cy="7559675"/>
  <p:notesSz cx="7559675" cy="106918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13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504000" y="1296000"/>
            <a:ext cx="9071640" cy="2316960"/>
          </a:xfrm>
          <a:prstGeom prst="rect">
            <a:avLst/>
          </a:prstGeom>
        </p:spPr>
        <p:txBody>
          <a:bodyPr lIns="0" tIns="0" rIns="0" bIns="0"/>
          <a:lstStyle/>
          <a:p>
            <a:endParaRPr/>
          </a:p>
        </p:txBody>
      </p:sp>
      <p:sp>
        <p:nvSpPr>
          <p:cNvPr id="28" name="PlaceHolder 3"/>
          <p:cNvSpPr>
            <a:spLocks noGrp="1"/>
          </p:cNvSpPr>
          <p:nvPr>
            <p:ph type="body"/>
          </p:nvPr>
        </p:nvSpPr>
        <p:spPr>
          <a:xfrm>
            <a:off x="504000" y="3833640"/>
            <a:ext cx="9071640" cy="23169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504000" y="1296000"/>
            <a:ext cx="4426920" cy="2316960"/>
          </a:xfrm>
          <a:prstGeom prst="rect">
            <a:avLst/>
          </a:prstGeom>
        </p:spPr>
        <p:txBody>
          <a:bodyPr lIns="0" tIns="0" rIns="0" bIns="0"/>
          <a:lstStyle/>
          <a:p>
            <a:endParaRPr/>
          </a:p>
        </p:txBody>
      </p:sp>
      <p:sp>
        <p:nvSpPr>
          <p:cNvPr id="31" name="PlaceHolder 3"/>
          <p:cNvSpPr>
            <a:spLocks noGrp="1"/>
          </p:cNvSpPr>
          <p:nvPr>
            <p:ph type="body"/>
          </p:nvPr>
        </p:nvSpPr>
        <p:spPr>
          <a:xfrm>
            <a:off x="5152680" y="1296000"/>
            <a:ext cx="4426920" cy="2316960"/>
          </a:xfrm>
          <a:prstGeom prst="rect">
            <a:avLst/>
          </a:prstGeom>
        </p:spPr>
        <p:txBody>
          <a:bodyPr lIns="0" tIns="0" rIns="0" bIns="0"/>
          <a:lstStyle/>
          <a:p>
            <a:endParaRPr/>
          </a:p>
        </p:txBody>
      </p:sp>
      <p:sp>
        <p:nvSpPr>
          <p:cNvPr id="32" name="PlaceHolder 4"/>
          <p:cNvSpPr>
            <a:spLocks noGrp="1"/>
          </p:cNvSpPr>
          <p:nvPr>
            <p:ph type="body"/>
          </p:nvPr>
        </p:nvSpPr>
        <p:spPr>
          <a:xfrm>
            <a:off x="5152680" y="3833640"/>
            <a:ext cx="4426920" cy="2316960"/>
          </a:xfrm>
          <a:prstGeom prst="rect">
            <a:avLst/>
          </a:prstGeom>
        </p:spPr>
        <p:txBody>
          <a:bodyPr lIns="0" tIns="0" rIns="0" bIns="0"/>
          <a:lstStyle/>
          <a:p>
            <a:endParaRPr/>
          </a:p>
        </p:txBody>
      </p:sp>
      <p:sp>
        <p:nvSpPr>
          <p:cNvPr id="33" name="PlaceHolder 5"/>
          <p:cNvSpPr>
            <a:spLocks noGrp="1"/>
          </p:cNvSpPr>
          <p:nvPr>
            <p:ph type="body"/>
          </p:nvPr>
        </p:nvSpPr>
        <p:spPr>
          <a:xfrm>
            <a:off x="504000" y="3833640"/>
            <a:ext cx="4426920" cy="23169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504000" y="1296000"/>
            <a:ext cx="9071640" cy="4857480"/>
          </a:xfrm>
          <a:prstGeom prst="rect">
            <a:avLst/>
          </a:prstGeom>
        </p:spPr>
        <p:txBody>
          <a:bodyPr lIns="0" tIns="0" rIns="0" bIns="0"/>
          <a:lstStyle/>
          <a:p>
            <a:endParaRPr/>
          </a:p>
        </p:txBody>
      </p:sp>
      <p:sp>
        <p:nvSpPr>
          <p:cNvPr id="36" name="PlaceHolder 3"/>
          <p:cNvSpPr>
            <a:spLocks noGrp="1"/>
          </p:cNvSpPr>
          <p:nvPr>
            <p:ph type="body"/>
          </p:nvPr>
        </p:nvSpPr>
        <p:spPr>
          <a:xfrm>
            <a:off x="504000" y="1296000"/>
            <a:ext cx="9071640" cy="4857480"/>
          </a:xfrm>
          <a:prstGeom prst="rect">
            <a:avLst/>
          </a:prstGeom>
        </p:spPr>
        <p:txBody>
          <a:bodyPr lIns="0" tIns="0" rIns="0" bIns="0"/>
          <a:lstStyle/>
          <a:p>
            <a:endParaRPr/>
          </a:p>
        </p:txBody>
      </p:sp>
      <p:pic>
        <p:nvPicPr>
          <p:cNvPr id="37" name="Afbeelding 36"/>
          <p:cNvPicPr/>
          <p:nvPr/>
        </p:nvPicPr>
        <p:blipFill>
          <a:blip r:embed="rId2"/>
          <a:stretch/>
        </p:blipFill>
        <p:spPr>
          <a:xfrm>
            <a:off x="1995120" y="1295640"/>
            <a:ext cx="6088680" cy="4857480"/>
          </a:xfrm>
          <a:prstGeom prst="rect">
            <a:avLst/>
          </a:prstGeom>
          <a:ln>
            <a:noFill/>
          </a:ln>
        </p:spPr>
      </p:pic>
      <p:pic>
        <p:nvPicPr>
          <p:cNvPr id="38" name="Afbeelding 37"/>
          <p:cNvPicPr/>
          <p:nvPr/>
        </p:nvPicPr>
        <p:blipFill>
          <a:blip r:embed="rId2"/>
          <a:stretch/>
        </p:blipFill>
        <p:spPr>
          <a:xfrm>
            <a:off x="1995120" y="1295640"/>
            <a:ext cx="6088680" cy="48574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504000" y="1296000"/>
            <a:ext cx="9071640" cy="485748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8" name="PlaceHolder 2"/>
          <p:cNvSpPr>
            <a:spLocks noGrp="1"/>
          </p:cNvSpPr>
          <p:nvPr>
            <p:ph type="body"/>
          </p:nvPr>
        </p:nvSpPr>
        <p:spPr>
          <a:xfrm>
            <a:off x="504000" y="1296000"/>
            <a:ext cx="9071640" cy="48574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504000" y="1296000"/>
            <a:ext cx="4426920" cy="4857480"/>
          </a:xfrm>
          <a:prstGeom prst="rect">
            <a:avLst/>
          </a:prstGeom>
        </p:spPr>
        <p:txBody>
          <a:bodyPr lIns="0" tIns="0" rIns="0" bIns="0"/>
          <a:lstStyle/>
          <a:p>
            <a:endParaRPr/>
          </a:p>
        </p:txBody>
      </p:sp>
      <p:sp>
        <p:nvSpPr>
          <p:cNvPr id="11" name="PlaceHolder 3"/>
          <p:cNvSpPr>
            <a:spLocks noGrp="1"/>
          </p:cNvSpPr>
          <p:nvPr>
            <p:ph type="body"/>
          </p:nvPr>
        </p:nvSpPr>
        <p:spPr>
          <a:xfrm>
            <a:off x="5152680" y="1296000"/>
            <a:ext cx="4426920" cy="48574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52000"/>
            <a:ext cx="9000000" cy="3605760"/>
          </a:xfrm>
          <a:prstGeom prst="rect">
            <a:avLst/>
          </a:prstGeom>
        </p:spPr>
        <p:txBody>
          <a:bodyPr lIns="0" tIns="0" rIns="0" bIns="0" anchor="ct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504000" y="1296000"/>
            <a:ext cx="4426920" cy="2316960"/>
          </a:xfrm>
          <a:prstGeom prst="rect">
            <a:avLst/>
          </a:prstGeom>
        </p:spPr>
        <p:txBody>
          <a:bodyPr lIns="0" tIns="0" rIns="0" bIns="0"/>
          <a:lstStyle/>
          <a:p>
            <a:endParaRPr/>
          </a:p>
        </p:txBody>
      </p:sp>
      <p:sp>
        <p:nvSpPr>
          <p:cNvPr id="16" name="PlaceHolder 3"/>
          <p:cNvSpPr>
            <a:spLocks noGrp="1"/>
          </p:cNvSpPr>
          <p:nvPr>
            <p:ph type="body"/>
          </p:nvPr>
        </p:nvSpPr>
        <p:spPr>
          <a:xfrm>
            <a:off x="504000" y="3833640"/>
            <a:ext cx="4426920" cy="2316960"/>
          </a:xfrm>
          <a:prstGeom prst="rect">
            <a:avLst/>
          </a:prstGeom>
        </p:spPr>
        <p:txBody>
          <a:bodyPr lIns="0" tIns="0" rIns="0" bIns="0"/>
          <a:lstStyle/>
          <a:p>
            <a:endParaRPr/>
          </a:p>
        </p:txBody>
      </p:sp>
      <p:sp>
        <p:nvSpPr>
          <p:cNvPr id="17" name="PlaceHolder 4"/>
          <p:cNvSpPr>
            <a:spLocks noGrp="1"/>
          </p:cNvSpPr>
          <p:nvPr>
            <p:ph type="body"/>
          </p:nvPr>
        </p:nvSpPr>
        <p:spPr>
          <a:xfrm>
            <a:off x="5152680" y="1296000"/>
            <a:ext cx="4426920" cy="48574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504000" y="1296000"/>
            <a:ext cx="4426920" cy="4857480"/>
          </a:xfrm>
          <a:prstGeom prst="rect">
            <a:avLst/>
          </a:prstGeom>
        </p:spPr>
        <p:txBody>
          <a:bodyPr lIns="0" tIns="0" rIns="0" bIns="0"/>
          <a:lstStyle/>
          <a:p>
            <a:endParaRPr/>
          </a:p>
        </p:txBody>
      </p:sp>
      <p:sp>
        <p:nvSpPr>
          <p:cNvPr id="20" name="PlaceHolder 3"/>
          <p:cNvSpPr>
            <a:spLocks noGrp="1"/>
          </p:cNvSpPr>
          <p:nvPr>
            <p:ph type="body"/>
          </p:nvPr>
        </p:nvSpPr>
        <p:spPr>
          <a:xfrm>
            <a:off x="5152680" y="1296000"/>
            <a:ext cx="4426920" cy="2316960"/>
          </a:xfrm>
          <a:prstGeom prst="rect">
            <a:avLst/>
          </a:prstGeom>
        </p:spPr>
        <p:txBody>
          <a:bodyPr lIns="0" tIns="0" rIns="0" bIns="0"/>
          <a:lstStyle/>
          <a:p>
            <a:endParaRPr/>
          </a:p>
        </p:txBody>
      </p:sp>
      <p:sp>
        <p:nvSpPr>
          <p:cNvPr id="21" name="PlaceHolder 4"/>
          <p:cNvSpPr>
            <a:spLocks noGrp="1"/>
          </p:cNvSpPr>
          <p:nvPr>
            <p:ph type="body"/>
          </p:nvPr>
        </p:nvSpPr>
        <p:spPr>
          <a:xfrm>
            <a:off x="5152680" y="3833640"/>
            <a:ext cx="4426920" cy="23169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52000"/>
            <a:ext cx="9000000" cy="77760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504000" y="1296000"/>
            <a:ext cx="4426920" cy="2316960"/>
          </a:xfrm>
          <a:prstGeom prst="rect">
            <a:avLst/>
          </a:prstGeom>
        </p:spPr>
        <p:txBody>
          <a:bodyPr lIns="0" tIns="0" rIns="0" bIns="0"/>
          <a:lstStyle/>
          <a:p>
            <a:endParaRPr/>
          </a:p>
        </p:txBody>
      </p:sp>
      <p:sp>
        <p:nvSpPr>
          <p:cNvPr id="24" name="PlaceHolder 3"/>
          <p:cNvSpPr>
            <a:spLocks noGrp="1"/>
          </p:cNvSpPr>
          <p:nvPr>
            <p:ph type="body"/>
          </p:nvPr>
        </p:nvSpPr>
        <p:spPr>
          <a:xfrm>
            <a:off x="5152680" y="1296000"/>
            <a:ext cx="4426920" cy="2316960"/>
          </a:xfrm>
          <a:prstGeom prst="rect">
            <a:avLst/>
          </a:prstGeom>
        </p:spPr>
        <p:txBody>
          <a:bodyPr lIns="0" tIns="0" rIns="0" bIns="0"/>
          <a:lstStyle/>
          <a:p>
            <a:endParaRPr/>
          </a:p>
        </p:txBody>
      </p:sp>
      <p:sp>
        <p:nvSpPr>
          <p:cNvPr id="25" name="PlaceHolder 4"/>
          <p:cNvSpPr>
            <a:spLocks noGrp="1"/>
          </p:cNvSpPr>
          <p:nvPr>
            <p:ph type="body"/>
          </p:nvPr>
        </p:nvSpPr>
        <p:spPr>
          <a:xfrm>
            <a:off x="504000" y="3833640"/>
            <a:ext cx="9071640" cy="23169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52000"/>
            <a:ext cx="9000000" cy="777600"/>
          </a:xfrm>
          <a:prstGeom prst="rect">
            <a:avLst/>
          </a:prstGeom>
        </p:spPr>
        <p:txBody>
          <a:bodyPr lIns="0" tIns="0" rIns="0" bIns="0" anchor="ctr"/>
          <a:lstStyle/>
          <a:p>
            <a:pPr algn="ctr"/>
            <a:r>
              <a:rPr lang="nl-NL" sz="5400" b="1">
                <a:latin typeface="Calibri"/>
              </a:rPr>
              <a:t>Click to edit the title text format</a:t>
            </a:r>
            <a:endParaRPr/>
          </a:p>
        </p:txBody>
      </p:sp>
      <p:sp>
        <p:nvSpPr>
          <p:cNvPr id="6" name="PlaceHolder 2"/>
          <p:cNvSpPr>
            <a:spLocks noGrp="1"/>
          </p:cNvSpPr>
          <p:nvPr>
            <p:ph type="body"/>
          </p:nvPr>
        </p:nvSpPr>
        <p:spPr>
          <a:xfrm>
            <a:off x="504000" y="1296000"/>
            <a:ext cx="9071640" cy="4857480"/>
          </a:xfrm>
          <a:prstGeom prst="rect">
            <a:avLst/>
          </a:prstGeom>
        </p:spPr>
        <p:txBody>
          <a:bodyPr lIns="0" tIns="0" rIns="0" bIns="0"/>
          <a:lstStyle/>
          <a:p>
            <a:pPr>
              <a:buSzPct val="45000"/>
              <a:buFont typeface="StarSymbol"/>
              <a:buChar char=""/>
            </a:pPr>
            <a:r>
              <a:rPr lang="nl-NL" sz="2400">
                <a:latin typeface="Calibri"/>
              </a:rPr>
              <a:t>Click to edit the outline text format</a:t>
            </a:r>
            <a:endParaRPr/>
          </a:p>
          <a:p>
            <a:pPr lvl="1">
              <a:buSzPct val="75000"/>
              <a:buFont typeface="StarSymbol"/>
              <a:buChar char=""/>
            </a:pPr>
            <a:r>
              <a:rPr lang="nl-NL" sz="2400">
                <a:latin typeface="Calibri"/>
              </a:rPr>
              <a:t>Second Outline Level</a:t>
            </a:r>
            <a:endParaRPr/>
          </a:p>
          <a:p>
            <a:pPr lvl="2">
              <a:buSzPct val="45000"/>
              <a:buFont typeface="StarSymbol"/>
              <a:buChar char=""/>
            </a:pPr>
            <a:r>
              <a:rPr lang="nl-NL" sz="2400">
                <a:latin typeface="Calibri"/>
              </a:rPr>
              <a:t>Third Outline Level</a:t>
            </a:r>
            <a:endParaRPr/>
          </a:p>
          <a:p>
            <a:pPr lvl="3">
              <a:buSzPct val="75000"/>
              <a:buFont typeface="StarSymbol"/>
              <a:buChar char=""/>
            </a:pPr>
            <a:r>
              <a:rPr lang="nl-NL" sz="2400">
                <a:latin typeface="Calibri"/>
              </a:rPr>
              <a:t>Fourth Outline Level</a:t>
            </a:r>
            <a:endParaRPr/>
          </a:p>
          <a:p>
            <a:pPr lvl="4">
              <a:buSzPct val="45000"/>
              <a:buFont typeface="StarSymbol"/>
              <a:buChar char=""/>
            </a:pPr>
            <a:r>
              <a:rPr lang="nl-NL" sz="2400">
                <a:latin typeface="Calibri"/>
              </a:rPr>
              <a:t>Fifth Outline Level</a:t>
            </a:r>
            <a:endParaRPr/>
          </a:p>
          <a:p>
            <a:pPr lvl="5">
              <a:buSzPct val="45000"/>
              <a:buFont typeface="StarSymbol"/>
              <a:buChar char=""/>
            </a:pPr>
            <a:r>
              <a:rPr lang="nl-NL" sz="2400">
                <a:latin typeface="Calibri"/>
              </a:rPr>
              <a:t>Sixth Outline Level</a:t>
            </a:r>
            <a:endParaRPr/>
          </a:p>
          <a:p>
            <a:pPr lvl="6">
              <a:buSzPct val="45000"/>
              <a:buFont typeface="StarSymbol"/>
              <a:buChar char=""/>
            </a:pPr>
            <a:r>
              <a:rPr lang="nl-NL" sz="2400">
                <a:latin typeface="Calibri"/>
              </a:rPr>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nl-NL" sz="1400">
                <a:latin typeface="Times New Roman"/>
              </a:rPr>
              <a:t>&lt;date/time&gt;</a:t>
            </a:r>
            <a:endParaRP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nl-NL" sz="1400">
                <a:latin typeface="Times New Roman"/>
              </a:rPr>
              <a:t>&lt;footer&gt;</a:t>
            </a:r>
            <a:endParaRP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2F66C982-F0C3-4575-B206-A141545D018C}" type="slidenum">
              <a:rPr lang="nl-NL" sz="1400">
                <a:latin typeface="Times New Roman"/>
              </a:rPr>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a:solidFill>
                  <a:srgbClr val="FFFFFF"/>
                </a:solidFill>
                <a:latin typeface="Calibri"/>
              </a:rPr>
              <a:t>Een lastig onderwerp</a:t>
            </a:r>
            <a:endParaRPr/>
          </a:p>
        </p:txBody>
      </p:sp>
      <p:sp>
        <p:nvSpPr>
          <p:cNvPr id="40" name="TextShape 2"/>
          <p:cNvSpPr txBox="1"/>
          <p:nvPr/>
        </p:nvSpPr>
        <p:spPr>
          <a:xfrm>
            <a:off x="645840" y="1440000"/>
            <a:ext cx="8714160" cy="4384440"/>
          </a:xfrm>
          <a:prstGeom prst="rect">
            <a:avLst/>
          </a:prstGeom>
          <a:noFill/>
          <a:ln>
            <a:noFill/>
          </a:ln>
        </p:spPr>
        <p:txBody>
          <a:bodyPr lIns="0" tIns="0" rIns="0" bIns="0"/>
          <a:lstStyle/>
          <a:p>
            <a:r>
              <a:rPr lang="nl-NL" sz="4400" dirty="0">
                <a:solidFill>
                  <a:schemeClr val="bg1"/>
                </a:solidFill>
                <a:latin typeface="Calibri"/>
              </a:rPr>
              <a:t>Moeten mannen met het
antwoord komen?</a:t>
            </a:r>
            <a:endParaRPr dirty="0">
              <a:solidFill>
                <a:schemeClr val="bg1"/>
              </a:solidFill>
            </a:endParaRPr>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10 vrouwen</a:t>
            </a:r>
            <a:endParaRPr dirty="0">
              <a:solidFill>
                <a:schemeClr val="bg1"/>
              </a:solidFill>
            </a:endParaRPr>
          </a:p>
        </p:txBody>
      </p:sp>
      <p:sp>
        <p:nvSpPr>
          <p:cNvPr id="58" name="TextShape 2"/>
          <p:cNvSpPr txBox="1"/>
          <p:nvPr/>
        </p:nvSpPr>
        <p:spPr>
          <a:xfrm>
            <a:off x="849086" y="1800000"/>
            <a:ext cx="8801074" cy="4024440"/>
          </a:xfrm>
          <a:prstGeom prst="rect">
            <a:avLst/>
          </a:prstGeom>
          <a:noFill/>
          <a:ln>
            <a:noFill/>
          </a:ln>
        </p:spPr>
        <p:txBody>
          <a:bodyPr lIns="0" tIns="0" rIns="0" bIns="0"/>
          <a:lstStyle/>
          <a:p>
            <a:r>
              <a:rPr lang="nl-NL" sz="3600" dirty="0">
                <a:solidFill>
                  <a:schemeClr val="bg1"/>
                </a:solidFill>
                <a:latin typeface="Calibri"/>
              </a:rPr>
              <a:t>Febe (1,2)
</a:t>
            </a:r>
            <a:r>
              <a:rPr lang="nl-NL" sz="3600" dirty="0" err="1">
                <a:solidFill>
                  <a:schemeClr val="bg1"/>
                </a:solidFill>
                <a:latin typeface="Calibri"/>
              </a:rPr>
              <a:t>Prisca</a:t>
            </a:r>
            <a:r>
              <a:rPr lang="nl-NL" sz="3600" dirty="0">
                <a:solidFill>
                  <a:schemeClr val="bg1"/>
                </a:solidFill>
                <a:latin typeface="Calibri"/>
              </a:rPr>
              <a:t> (3-5)</a:t>
            </a:r>
            <a:endParaRPr dirty="0">
              <a:solidFill>
                <a:schemeClr val="bg1"/>
              </a:solidFill>
            </a:endParaRPr>
          </a:p>
          <a:p>
            <a:r>
              <a:rPr lang="nl-NL" sz="3600" dirty="0">
                <a:solidFill>
                  <a:schemeClr val="bg1"/>
                </a:solidFill>
                <a:latin typeface="Calibri"/>
              </a:rPr>
              <a:t>Maria (6)</a:t>
            </a:r>
            <a:endParaRPr dirty="0">
              <a:solidFill>
                <a:schemeClr val="bg1"/>
              </a:solidFill>
            </a:endParaRPr>
          </a:p>
          <a:p>
            <a:r>
              <a:rPr lang="nl-NL" sz="3600" dirty="0" err="1">
                <a:solidFill>
                  <a:schemeClr val="bg1"/>
                </a:solidFill>
                <a:latin typeface="Calibri"/>
              </a:rPr>
              <a:t>Junia</a:t>
            </a:r>
            <a:r>
              <a:rPr lang="nl-NL" sz="3600" dirty="0">
                <a:solidFill>
                  <a:schemeClr val="bg1"/>
                </a:solidFill>
                <a:latin typeface="Calibri"/>
              </a:rPr>
              <a:t> (7)</a:t>
            </a:r>
            <a:endParaRPr dirty="0">
              <a:solidFill>
                <a:schemeClr val="bg1"/>
              </a:solidFill>
            </a:endParaRPr>
          </a:p>
          <a:p>
            <a:r>
              <a:rPr lang="nl-NL" sz="3600" dirty="0" err="1">
                <a:solidFill>
                  <a:schemeClr val="bg1"/>
                </a:solidFill>
                <a:latin typeface="Calibri"/>
              </a:rPr>
              <a:t>Tryfena</a:t>
            </a:r>
            <a:r>
              <a:rPr lang="nl-NL" sz="3600" dirty="0">
                <a:solidFill>
                  <a:schemeClr val="bg1"/>
                </a:solidFill>
                <a:latin typeface="Calibri"/>
              </a:rPr>
              <a:t>, </a:t>
            </a:r>
            <a:r>
              <a:rPr lang="nl-NL" sz="3600" dirty="0" err="1">
                <a:solidFill>
                  <a:schemeClr val="bg1"/>
                </a:solidFill>
                <a:latin typeface="Calibri"/>
              </a:rPr>
              <a:t>Tryfosa</a:t>
            </a:r>
            <a:r>
              <a:rPr lang="nl-NL" sz="3600" dirty="0">
                <a:solidFill>
                  <a:schemeClr val="bg1"/>
                </a:solidFill>
                <a:latin typeface="Calibri"/>
              </a:rPr>
              <a:t> en </a:t>
            </a:r>
            <a:r>
              <a:rPr lang="nl-NL" sz="3600" dirty="0" err="1">
                <a:solidFill>
                  <a:schemeClr val="bg1"/>
                </a:solidFill>
                <a:latin typeface="Calibri"/>
              </a:rPr>
              <a:t>Persis</a:t>
            </a:r>
            <a:r>
              <a:rPr lang="nl-NL" sz="3600" dirty="0">
                <a:solidFill>
                  <a:schemeClr val="bg1"/>
                </a:solidFill>
                <a:latin typeface="Calibri"/>
              </a:rPr>
              <a:t> (12)</a:t>
            </a:r>
            <a:endParaRPr dirty="0">
              <a:solidFill>
                <a:schemeClr val="bg1"/>
              </a:solidFill>
            </a:endParaRPr>
          </a:p>
          <a:p>
            <a:r>
              <a:rPr lang="nl-NL" sz="3600" dirty="0">
                <a:solidFill>
                  <a:schemeClr val="bg1"/>
                </a:solidFill>
                <a:latin typeface="Calibri"/>
              </a:rPr>
              <a:t>De moeder van </a:t>
            </a:r>
            <a:r>
              <a:rPr lang="nl-NL" sz="3600" dirty="0" err="1">
                <a:solidFill>
                  <a:schemeClr val="bg1"/>
                </a:solidFill>
                <a:latin typeface="Calibri"/>
              </a:rPr>
              <a:t>Rufus</a:t>
            </a:r>
            <a:r>
              <a:rPr lang="nl-NL" sz="3600" dirty="0">
                <a:solidFill>
                  <a:schemeClr val="bg1"/>
                </a:solidFill>
                <a:latin typeface="Calibri"/>
              </a:rPr>
              <a:t> (13)</a:t>
            </a:r>
            <a:endParaRPr dirty="0">
              <a:solidFill>
                <a:schemeClr val="bg1"/>
              </a:solidFill>
            </a:endParaRPr>
          </a:p>
          <a:p>
            <a:r>
              <a:rPr lang="nl-NL" sz="3600" dirty="0">
                <a:solidFill>
                  <a:schemeClr val="bg1"/>
                </a:solidFill>
                <a:latin typeface="Calibri"/>
              </a:rPr>
              <a:t>Julia en de zus van </a:t>
            </a:r>
            <a:r>
              <a:rPr lang="nl-NL" sz="3600" dirty="0" err="1">
                <a:solidFill>
                  <a:schemeClr val="bg1"/>
                </a:solidFill>
                <a:latin typeface="Calibri"/>
              </a:rPr>
              <a:t>Nereus</a:t>
            </a:r>
            <a:r>
              <a:rPr lang="nl-NL" sz="3600" dirty="0">
                <a:solidFill>
                  <a:schemeClr val="bg1"/>
                </a:solidFill>
                <a:latin typeface="Calibri"/>
              </a:rPr>
              <a:t> (15)</a:t>
            </a:r>
            <a:endParaRPr dirty="0">
              <a:solidFill>
                <a:schemeClr val="bg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err="1">
                <a:solidFill>
                  <a:schemeClr val="bg1"/>
                </a:solidFill>
                <a:latin typeface="Calibri"/>
              </a:rPr>
              <a:t>Prisca</a:t>
            </a:r>
            <a:endParaRPr dirty="0">
              <a:solidFill>
                <a:schemeClr val="bg1"/>
              </a:solidFill>
            </a:endParaRPr>
          </a:p>
        </p:txBody>
      </p:sp>
      <p:sp>
        <p:nvSpPr>
          <p:cNvPr id="60" name="TextShape 2"/>
          <p:cNvSpPr txBox="1"/>
          <p:nvPr/>
        </p:nvSpPr>
        <p:spPr>
          <a:xfrm>
            <a:off x="720000" y="1296000"/>
            <a:ext cx="9072000" cy="5033520"/>
          </a:xfrm>
          <a:prstGeom prst="rect">
            <a:avLst/>
          </a:prstGeom>
          <a:noFill/>
          <a:ln>
            <a:noFill/>
          </a:ln>
        </p:spPr>
        <p:txBody>
          <a:bodyPr lIns="0" tIns="0" rIns="0" bIns="0"/>
          <a:lstStyle/>
          <a:p>
            <a:r>
              <a:rPr lang="nl-NL" sz="3600" dirty="0">
                <a:solidFill>
                  <a:schemeClr val="bg1"/>
                </a:solidFill>
                <a:latin typeface="Calibri"/>
              </a:rPr>
              <a:t>Na deze gebeurtenissen verliet hij Athene en ging naar </a:t>
            </a:r>
            <a:r>
              <a:rPr lang="nl-NL" sz="3600" dirty="0" err="1">
                <a:solidFill>
                  <a:schemeClr val="bg1"/>
                </a:solidFill>
                <a:latin typeface="Calibri"/>
              </a:rPr>
              <a:t>Korinte</a:t>
            </a:r>
            <a:r>
              <a:rPr lang="nl-NL" sz="3600" dirty="0">
                <a:solidFill>
                  <a:schemeClr val="bg1"/>
                </a:solidFill>
                <a:latin typeface="Calibri"/>
              </a:rPr>
              <a:t>. Daar leerde hij Aquila kennen, een Jood uit </a:t>
            </a:r>
            <a:r>
              <a:rPr lang="nl-NL" sz="3600" dirty="0" err="1">
                <a:solidFill>
                  <a:schemeClr val="bg1"/>
                </a:solidFill>
                <a:latin typeface="Calibri"/>
              </a:rPr>
              <a:t>Pontus</a:t>
            </a:r>
            <a:r>
              <a:rPr lang="nl-NL" sz="3600" dirty="0">
                <a:solidFill>
                  <a:schemeClr val="bg1"/>
                </a:solidFill>
                <a:latin typeface="Calibri"/>
              </a:rPr>
              <a:t>, die kort daarvoor met zijn vrouw Priscilla uit Italië was gekomen omdat Claudius had bevolen dat alle Joden Rome moesten verlaten. Paulus bracht hun een bezoek, en omdat ze hetzelfde ambacht uitoefenden als hij – ze waren leerbewerker van beroep – trok hij bij hen in en ging bij hen werken.</a:t>
            </a:r>
            <a:endParaRPr dirty="0">
              <a:solidFill>
                <a:schemeClr val="bg1"/>
              </a:solidFill>
            </a:endParaRPr>
          </a:p>
          <a:p>
            <a:pPr algn="r"/>
            <a:r>
              <a:rPr lang="nl-NL" sz="3600" dirty="0">
                <a:solidFill>
                  <a:srgbClr val="808080"/>
                </a:solidFill>
                <a:latin typeface="Calibri"/>
              </a:rPr>
              <a:t>(Hand 18:1-3)</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err="1">
                <a:solidFill>
                  <a:schemeClr val="bg1"/>
                </a:solidFill>
                <a:latin typeface="Calibri"/>
              </a:rPr>
              <a:t>Prisca</a:t>
            </a:r>
            <a:endParaRPr dirty="0">
              <a:solidFill>
                <a:schemeClr val="bg1"/>
              </a:solidFill>
            </a:endParaRPr>
          </a:p>
        </p:txBody>
      </p:sp>
      <p:sp>
        <p:nvSpPr>
          <p:cNvPr id="62" name="TextShape 2"/>
          <p:cNvSpPr txBox="1"/>
          <p:nvPr/>
        </p:nvSpPr>
        <p:spPr>
          <a:xfrm>
            <a:off x="720000" y="1296000"/>
            <a:ext cx="9072000" cy="5029560"/>
          </a:xfrm>
          <a:prstGeom prst="rect">
            <a:avLst/>
          </a:prstGeom>
          <a:noFill/>
          <a:ln>
            <a:noFill/>
          </a:ln>
        </p:spPr>
        <p:txBody>
          <a:bodyPr lIns="0" tIns="0" rIns="0" bIns="0"/>
          <a:lstStyle/>
          <a:p>
            <a:r>
              <a:rPr lang="nl-NL" sz="3600" dirty="0">
                <a:solidFill>
                  <a:schemeClr val="bg1"/>
                </a:solidFill>
                <a:latin typeface="Calibri"/>
              </a:rPr>
              <a:t>Nadat Paulus nog geruime tijd bij de leerlingen had doorgebracht, nam hij afscheid en vertrok per schip naar Syrië, samen met Priscilla en Aquila. Voor zijn vertrek had hij in </a:t>
            </a:r>
            <a:r>
              <a:rPr lang="nl-NL" sz="3600" dirty="0" err="1">
                <a:solidFill>
                  <a:schemeClr val="bg1"/>
                </a:solidFill>
                <a:latin typeface="Calibri"/>
              </a:rPr>
              <a:t>Kenchreeën</a:t>
            </a:r>
            <a:r>
              <a:rPr lang="nl-NL" sz="3600" dirty="0">
                <a:solidFill>
                  <a:schemeClr val="bg1"/>
                </a:solidFill>
                <a:latin typeface="Calibri"/>
              </a:rPr>
              <a:t> zijn hoofd laten kaalscheren, omdat hij aan een gelofte gebonden was. 
Ze kwamen aan in </a:t>
            </a:r>
            <a:r>
              <a:rPr lang="nl-NL" sz="3600" dirty="0" err="1">
                <a:solidFill>
                  <a:schemeClr val="bg1"/>
                </a:solidFill>
                <a:latin typeface="Calibri"/>
              </a:rPr>
              <a:t>Efeze</a:t>
            </a:r>
            <a:r>
              <a:rPr lang="nl-NL" sz="3600" dirty="0">
                <a:solidFill>
                  <a:schemeClr val="bg1"/>
                </a:solidFill>
                <a:latin typeface="Calibri"/>
              </a:rPr>
              <a:t>, waar hij hen achterliet; zelf ging hij nog naar de synagoge om met de Joden te spreken.</a:t>
            </a:r>
            <a:endParaRPr dirty="0">
              <a:solidFill>
                <a:schemeClr val="bg1"/>
              </a:solidFill>
            </a:endParaRPr>
          </a:p>
          <a:p>
            <a:pPr algn="r"/>
            <a:r>
              <a:rPr lang="nl-NL" sz="3600" dirty="0">
                <a:solidFill>
                  <a:schemeClr val="bg1"/>
                </a:solidFill>
                <a:latin typeface="Calibri"/>
              </a:rPr>
              <a:t>(Hand 18:18-19)</a:t>
            </a:r>
            <a:endParaRPr dirty="0">
              <a:solidFill>
                <a:schemeClr val="bg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err="1">
                <a:solidFill>
                  <a:schemeClr val="bg1"/>
                </a:solidFill>
                <a:latin typeface="Calibri"/>
              </a:rPr>
              <a:t>Prisca</a:t>
            </a:r>
            <a:endParaRPr dirty="0">
              <a:solidFill>
                <a:schemeClr val="bg1"/>
              </a:solidFill>
            </a:endParaRPr>
          </a:p>
        </p:txBody>
      </p:sp>
      <p:sp>
        <p:nvSpPr>
          <p:cNvPr id="64" name="TextShape 2"/>
          <p:cNvSpPr txBox="1"/>
          <p:nvPr/>
        </p:nvSpPr>
        <p:spPr>
          <a:xfrm>
            <a:off x="720000" y="1296000"/>
            <a:ext cx="9072000" cy="5033520"/>
          </a:xfrm>
          <a:prstGeom prst="rect">
            <a:avLst/>
          </a:prstGeom>
          <a:noFill/>
          <a:ln>
            <a:noFill/>
          </a:ln>
        </p:spPr>
        <p:txBody>
          <a:bodyPr lIns="0" tIns="0" rIns="0" bIns="0"/>
          <a:lstStyle/>
          <a:p>
            <a:r>
              <a:rPr lang="nl-NL" sz="3600" dirty="0">
                <a:solidFill>
                  <a:schemeClr val="bg1"/>
                </a:solidFill>
                <a:latin typeface="Calibri"/>
              </a:rPr>
              <a:t>Intussen arriveerde er in </a:t>
            </a:r>
            <a:r>
              <a:rPr lang="nl-NL" sz="3600" dirty="0" err="1">
                <a:solidFill>
                  <a:schemeClr val="bg1"/>
                </a:solidFill>
                <a:latin typeface="Calibri"/>
              </a:rPr>
              <a:t>Efeze</a:t>
            </a:r>
            <a:r>
              <a:rPr lang="nl-NL" sz="3600" dirty="0">
                <a:solidFill>
                  <a:schemeClr val="bg1"/>
                </a:solidFill>
                <a:latin typeface="Calibri"/>
              </a:rPr>
              <a:t> een uit Alexandrië afkomstige Jood, die </a:t>
            </a:r>
            <a:r>
              <a:rPr lang="nl-NL" sz="3600" dirty="0" err="1">
                <a:solidFill>
                  <a:schemeClr val="bg1"/>
                </a:solidFill>
                <a:latin typeface="Calibri"/>
              </a:rPr>
              <a:t>Apollos</a:t>
            </a:r>
            <a:r>
              <a:rPr lang="nl-NL" sz="3600" dirty="0">
                <a:solidFill>
                  <a:schemeClr val="bg1"/>
                </a:solidFill>
                <a:latin typeface="Calibri"/>
              </a:rPr>
              <a:t> heette.</a:t>
            </a:r>
            <a:endParaRPr dirty="0">
              <a:solidFill>
                <a:schemeClr val="bg1"/>
              </a:solidFill>
            </a:endParaRPr>
          </a:p>
          <a:p>
            <a:r>
              <a:rPr lang="nl-NL" sz="3600" dirty="0">
                <a:solidFill>
                  <a:schemeClr val="bg1"/>
                </a:solidFill>
                <a:latin typeface="Calibri"/>
              </a:rPr>
              <a:t>Hij was een ontwikkeld man, die goed onderlegd was in de Schriften. Hij had onderricht gekregen in de Weg van de Heer en verkondigde geestdriftig de leer over Jezus, die hij zorgvuldig uiteenzette, ook al was hij alleen bekend met de doop zoals Johannes die had verricht. </a:t>
            </a:r>
            <a:endParaRPr dirty="0">
              <a:solidFill>
                <a:schemeClr val="bg1"/>
              </a:solidFill>
            </a:endParaRPr>
          </a:p>
          <a:p>
            <a:r>
              <a:rPr lang="nl-NL" sz="3600" dirty="0">
                <a:solidFill>
                  <a:schemeClr val="bg1"/>
                </a:solidFill>
                <a:latin typeface="Calibri"/>
              </a:rPr>
              <a:t>In de synagoge begon hij nu vrijmoedig het woord te voeren.</a:t>
            </a:r>
            <a:endParaRPr dirty="0">
              <a:solidFill>
                <a:schemeClr val="bg1"/>
              </a:solidFill>
            </a:endParaRPr>
          </a:p>
          <a:p>
            <a:pPr algn="r"/>
            <a:r>
              <a:rPr lang="nl-NL" sz="3600" dirty="0">
                <a:solidFill>
                  <a:srgbClr val="808080"/>
                </a:solidFill>
                <a:latin typeface="Calibri"/>
              </a:rPr>
              <a:t>(Hand 18:24-26a)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err="1">
                <a:solidFill>
                  <a:schemeClr val="bg1"/>
                </a:solidFill>
                <a:latin typeface="Calibri"/>
              </a:rPr>
              <a:t>Prisca</a:t>
            </a:r>
            <a:endParaRPr dirty="0">
              <a:solidFill>
                <a:schemeClr val="bg1"/>
              </a:solidFill>
            </a:endParaRPr>
          </a:p>
        </p:txBody>
      </p:sp>
      <p:sp>
        <p:nvSpPr>
          <p:cNvPr id="66" name="TextShape 2"/>
          <p:cNvSpPr txBox="1"/>
          <p:nvPr/>
        </p:nvSpPr>
        <p:spPr>
          <a:xfrm>
            <a:off x="720000" y="1296000"/>
            <a:ext cx="9072000" cy="5948640"/>
          </a:xfrm>
          <a:prstGeom prst="rect">
            <a:avLst/>
          </a:prstGeom>
          <a:noFill/>
          <a:ln>
            <a:noFill/>
          </a:ln>
        </p:spPr>
        <p:txBody>
          <a:bodyPr lIns="0" tIns="0" rIns="0" bIns="0"/>
          <a:lstStyle/>
          <a:p>
            <a:r>
              <a:rPr lang="nl-NL" sz="3200" dirty="0">
                <a:solidFill>
                  <a:schemeClr val="bg1"/>
                </a:solidFill>
                <a:latin typeface="Calibri"/>
              </a:rPr>
              <a:t>Toen Priscilla en Aquila hem hoorden, namen ze hem terzijde en legden hem uit wat de Weg van God precies inhield. Toen hij naar </a:t>
            </a:r>
            <a:r>
              <a:rPr lang="nl-NL" sz="3200" dirty="0" err="1">
                <a:solidFill>
                  <a:schemeClr val="bg1"/>
                </a:solidFill>
                <a:latin typeface="Calibri"/>
              </a:rPr>
              <a:t>Achaje</a:t>
            </a:r>
            <a:r>
              <a:rPr lang="nl-NL" sz="3200" dirty="0">
                <a:solidFill>
                  <a:schemeClr val="bg1"/>
                </a:solidFill>
                <a:latin typeface="Calibri"/>
              </a:rPr>
              <a:t> wilde afreizen, moedigden de leerlingen hem aan en gaven hem een brief mee voor de </a:t>
            </a:r>
            <a:r>
              <a:rPr lang="nl-NL" sz="3200" dirty="0" err="1">
                <a:solidFill>
                  <a:schemeClr val="bg1"/>
                </a:solidFill>
                <a:latin typeface="Calibri"/>
              </a:rPr>
              <a:t>gemeente-leden</a:t>
            </a:r>
            <a:r>
              <a:rPr lang="nl-NL" sz="3200" dirty="0">
                <a:solidFill>
                  <a:schemeClr val="bg1"/>
                </a:solidFill>
                <a:latin typeface="Calibri"/>
              </a:rPr>
              <a:t> met het verzoek hem gastvrij te ontvangen. Na zijn aankomst bleek hij door Gods genade een grote steun te zijn voor de gelovigen, want hij slaagde erin de Joden in het openbaar in het ongelijk te stellen door op grond van de Schriften aan te tonen dat Jezus de </a:t>
            </a:r>
            <a:r>
              <a:rPr lang="nl-NL" sz="3200" dirty="0" err="1">
                <a:solidFill>
                  <a:schemeClr val="bg1"/>
                </a:solidFill>
                <a:latin typeface="Calibri"/>
              </a:rPr>
              <a:t>messias</a:t>
            </a:r>
            <a:r>
              <a:rPr lang="nl-NL" sz="3200" dirty="0">
                <a:solidFill>
                  <a:schemeClr val="bg1"/>
                </a:solidFill>
                <a:latin typeface="Calibri"/>
              </a:rPr>
              <a:t> is.</a:t>
            </a:r>
            <a:endParaRPr sz="1600" dirty="0">
              <a:solidFill>
                <a:schemeClr val="bg1"/>
              </a:solidFill>
            </a:endParaRPr>
          </a:p>
          <a:p>
            <a:pPr algn="r"/>
            <a:r>
              <a:rPr lang="nl-NL" sz="3600" dirty="0">
                <a:solidFill>
                  <a:srgbClr val="808080"/>
                </a:solidFill>
                <a:latin typeface="Calibri"/>
              </a:rPr>
              <a:t>(Hand 18:26b-28)</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err="1">
                <a:solidFill>
                  <a:schemeClr val="bg1"/>
                </a:solidFill>
                <a:latin typeface="Calibri"/>
              </a:rPr>
              <a:t>Prisca</a:t>
            </a:r>
            <a:endParaRPr dirty="0">
              <a:solidFill>
                <a:schemeClr val="bg1"/>
              </a:solidFill>
            </a:endParaRPr>
          </a:p>
        </p:txBody>
      </p:sp>
      <p:sp>
        <p:nvSpPr>
          <p:cNvPr id="68" name="TextShape 2"/>
          <p:cNvSpPr txBox="1"/>
          <p:nvPr/>
        </p:nvSpPr>
        <p:spPr>
          <a:xfrm>
            <a:off x="664560" y="1296000"/>
            <a:ext cx="9199440" cy="5029560"/>
          </a:xfrm>
          <a:prstGeom prst="rect">
            <a:avLst/>
          </a:prstGeom>
          <a:noFill/>
          <a:ln>
            <a:noFill/>
          </a:ln>
        </p:spPr>
        <p:txBody>
          <a:bodyPr lIns="0" tIns="0" rIns="0" bIns="0"/>
          <a:lstStyle/>
          <a:p>
            <a:r>
              <a:rPr lang="nl-NL" sz="3600" strike="noStrike" dirty="0">
                <a:solidFill>
                  <a:schemeClr val="bg1"/>
                </a:solidFill>
                <a:latin typeface="Calibri"/>
              </a:rPr>
              <a:t>Groet </a:t>
            </a:r>
            <a:r>
              <a:rPr lang="nl-NL" sz="3600" strike="noStrike" dirty="0" err="1">
                <a:solidFill>
                  <a:schemeClr val="bg1"/>
                </a:solidFill>
                <a:latin typeface="Calibri"/>
              </a:rPr>
              <a:t>Prisca</a:t>
            </a:r>
            <a:r>
              <a:rPr lang="nl-NL" sz="3600" strike="noStrike" dirty="0">
                <a:solidFill>
                  <a:schemeClr val="bg1"/>
                </a:solidFill>
                <a:latin typeface="Calibri"/>
              </a:rPr>
              <a:t> en Aquila,</a:t>
            </a:r>
            <a:endParaRPr dirty="0">
              <a:solidFill>
                <a:schemeClr val="bg1"/>
              </a:solidFill>
            </a:endParaRPr>
          </a:p>
          <a:p>
            <a:r>
              <a:rPr lang="nl-NL" sz="3600" strike="noStrike" dirty="0">
                <a:solidFill>
                  <a:schemeClr val="bg1"/>
                </a:solidFill>
                <a:latin typeface="Calibri"/>
              </a:rPr>
              <a:t>mijn medewerkers in de dienst aan Christus Jezus, die voor mij hun leven op het spel hebben gezet. Niet alleen ik ben hun dankbaar, maar ook alle gemeenten van de heidenen. Groet ook de gemeente die bij hen in huis samenkomt.</a:t>
            </a:r>
            <a:endParaRPr dirty="0">
              <a:solidFill>
                <a:schemeClr val="bg1"/>
              </a:solidFill>
            </a:endParaRPr>
          </a:p>
          <a:p>
            <a:pPr algn="r"/>
            <a:r>
              <a:rPr lang="nl-NL" sz="3600" dirty="0">
                <a:solidFill>
                  <a:srgbClr val="808080"/>
                </a:solidFill>
                <a:latin typeface="Calibri"/>
              </a:rPr>
              <a:t>(</a:t>
            </a:r>
            <a:r>
              <a:rPr lang="nl-NL" sz="3600" dirty="0" err="1">
                <a:solidFill>
                  <a:srgbClr val="808080"/>
                </a:solidFill>
                <a:latin typeface="Calibri"/>
              </a:rPr>
              <a:t>Rom</a:t>
            </a:r>
            <a:r>
              <a:rPr lang="nl-NL" sz="3600" dirty="0">
                <a:solidFill>
                  <a:srgbClr val="808080"/>
                </a:solidFill>
                <a:latin typeface="Calibri"/>
              </a:rPr>
              <a:t> 16:3-5a)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Febe</a:t>
            </a:r>
            <a:endParaRPr dirty="0">
              <a:solidFill>
                <a:schemeClr val="bg1"/>
              </a:solidFill>
            </a:endParaRPr>
          </a:p>
        </p:txBody>
      </p:sp>
      <p:pic>
        <p:nvPicPr>
          <p:cNvPr id="70" name="Afbeelding 69"/>
          <p:cNvPicPr/>
          <p:nvPr/>
        </p:nvPicPr>
        <p:blipFill>
          <a:blip r:embed="rId2"/>
          <a:stretch/>
        </p:blipFill>
        <p:spPr>
          <a:xfrm>
            <a:off x="498240" y="1224000"/>
            <a:ext cx="9204480" cy="5668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Febe</a:t>
            </a:r>
            <a:endParaRPr dirty="0">
              <a:solidFill>
                <a:schemeClr val="bg1"/>
              </a:solidFill>
            </a:endParaRPr>
          </a:p>
        </p:txBody>
      </p:sp>
      <p:sp>
        <p:nvSpPr>
          <p:cNvPr id="72" name="TextShape 2"/>
          <p:cNvSpPr txBox="1"/>
          <p:nvPr/>
        </p:nvSpPr>
        <p:spPr>
          <a:xfrm>
            <a:off x="664560" y="1296000"/>
            <a:ext cx="9199440" cy="5029560"/>
          </a:xfrm>
          <a:prstGeom prst="rect">
            <a:avLst/>
          </a:prstGeom>
          <a:noFill/>
          <a:ln>
            <a:noFill/>
          </a:ln>
        </p:spPr>
        <p:txBody>
          <a:bodyPr lIns="0" tIns="0" rIns="0" bIns="0"/>
          <a:lstStyle/>
          <a:p>
            <a:r>
              <a:rPr lang="nl-NL" sz="3600" strike="noStrike" dirty="0">
                <a:solidFill>
                  <a:schemeClr val="bg1"/>
                </a:solidFill>
                <a:latin typeface="Calibri"/>
              </a:rPr>
              <a:t>Ontvang haar in de naam van de Heer,
op een wijze die bij de heiligen past.</a:t>
            </a:r>
            <a:endParaRPr dirty="0">
              <a:solidFill>
                <a:schemeClr val="bg1"/>
              </a:solidFill>
            </a:endParaRPr>
          </a:p>
          <a:p>
            <a:pPr algn="r"/>
            <a:r>
              <a:rPr lang="nl-NL" sz="3600" dirty="0">
                <a:solidFill>
                  <a:srgbClr val="808080"/>
                </a:solidFill>
                <a:latin typeface="Calibri"/>
              </a:rPr>
              <a:t>(</a:t>
            </a:r>
            <a:r>
              <a:rPr lang="nl-NL" sz="3600" dirty="0" err="1">
                <a:solidFill>
                  <a:srgbClr val="808080"/>
                </a:solidFill>
                <a:latin typeface="Calibri"/>
              </a:rPr>
              <a:t>Rom</a:t>
            </a:r>
            <a:r>
              <a:rPr lang="nl-NL" sz="3600" dirty="0">
                <a:solidFill>
                  <a:srgbClr val="808080"/>
                </a:solidFill>
                <a:latin typeface="Calibri"/>
              </a:rPr>
              <a:t> 16:2a)</a:t>
            </a:r>
            <a:endParaRPr dirty="0"/>
          </a:p>
          <a:p>
            <a:pPr algn="r"/>
            <a:endParaRPr dirty="0"/>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Febe</a:t>
            </a:r>
            <a:endParaRPr dirty="0">
              <a:solidFill>
                <a:schemeClr val="bg1"/>
              </a:solidFill>
            </a:endParaRPr>
          </a:p>
        </p:txBody>
      </p:sp>
      <p:sp>
        <p:nvSpPr>
          <p:cNvPr id="74" name="TextShape 2"/>
          <p:cNvSpPr txBox="1"/>
          <p:nvPr/>
        </p:nvSpPr>
        <p:spPr>
          <a:xfrm>
            <a:off x="664560" y="1296000"/>
            <a:ext cx="9199440" cy="5029560"/>
          </a:xfrm>
          <a:prstGeom prst="rect">
            <a:avLst/>
          </a:prstGeom>
          <a:noFill/>
          <a:ln>
            <a:noFill/>
          </a:ln>
        </p:spPr>
        <p:txBody>
          <a:bodyPr lIns="0" tIns="0" rIns="0" bIns="0"/>
          <a:lstStyle/>
          <a:p>
            <a:r>
              <a:rPr lang="nl-NL" sz="3600" strike="noStrike" dirty="0">
                <a:solidFill>
                  <a:schemeClr val="bg1"/>
                </a:solidFill>
                <a:latin typeface="Calibri"/>
              </a:rPr>
              <a:t>Ontvang haar in de naam van de Heer,
op een wijze die bij de heiligen past.</a:t>
            </a:r>
            <a:endParaRPr dirty="0">
              <a:solidFill>
                <a:schemeClr val="bg1"/>
              </a:solidFill>
            </a:endParaRPr>
          </a:p>
          <a:p>
            <a:pPr algn="r"/>
            <a:r>
              <a:rPr lang="nl-NL" sz="3600" dirty="0">
                <a:solidFill>
                  <a:srgbClr val="808080"/>
                </a:solidFill>
                <a:latin typeface="Calibri"/>
              </a:rPr>
              <a:t>(</a:t>
            </a:r>
            <a:r>
              <a:rPr lang="nl-NL" sz="3600" dirty="0" err="1">
                <a:solidFill>
                  <a:srgbClr val="808080"/>
                </a:solidFill>
                <a:latin typeface="Calibri"/>
              </a:rPr>
              <a:t>Rom</a:t>
            </a:r>
            <a:r>
              <a:rPr lang="nl-NL" sz="3600" dirty="0">
                <a:solidFill>
                  <a:srgbClr val="808080"/>
                </a:solidFill>
                <a:latin typeface="Calibri"/>
              </a:rPr>
              <a:t> 16:2a)</a:t>
            </a:r>
            <a:endParaRPr dirty="0"/>
          </a:p>
          <a:p>
            <a:pPr algn="r"/>
            <a:endParaRPr dirty="0"/>
          </a:p>
          <a:p>
            <a:r>
              <a:rPr lang="nl-NL" sz="3600" dirty="0">
                <a:solidFill>
                  <a:schemeClr val="bg1"/>
                </a:solidFill>
                <a:latin typeface="Calibri"/>
              </a:rPr>
              <a:t>Wie jullie ontvangt </a:t>
            </a:r>
            <a:r>
              <a:rPr lang="nl-NL" sz="3600" dirty="0" err="1">
                <a:solidFill>
                  <a:schemeClr val="bg1"/>
                </a:solidFill>
                <a:latin typeface="Calibri"/>
              </a:rPr>
              <a:t>ontvangt</a:t>
            </a:r>
            <a:r>
              <a:rPr lang="nl-NL" sz="3600" dirty="0">
                <a:solidFill>
                  <a:schemeClr val="bg1"/>
                </a:solidFill>
                <a:latin typeface="Calibri"/>
              </a:rPr>
              <a:t> mij, en wie mij ontvangt </a:t>
            </a:r>
            <a:r>
              <a:rPr lang="nl-NL" sz="3600" dirty="0" err="1">
                <a:solidFill>
                  <a:schemeClr val="bg1"/>
                </a:solidFill>
                <a:latin typeface="Calibri"/>
              </a:rPr>
              <a:t>ontvangt</a:t>
            </a:r>
            <a:r>
              <a:rPr lang="nl-NL" sz="3600" dirty="0">
                <a:solidFill>
                  <a:schemeClr val="bg1"/>
                </a:solidFill>
                <a:latin typeface="Calibri"/>
              </a:rPr>
              <a:t> hem die mij gezonden heeft.</a:t>
            </a:r>
            <a:endParaRPr dirty="0">
              <a:solidFill>
                <a:schemeClr val="bg1"/>
              </a:solidFill>
            </a:endParaRPr>
          </a:p>
          <a:p>
            <a:pPr algn="r"/>
            <a:r>
              <a:rPr lang="nl-NL" sz="3600" dirty="0">
                <a:solidFill>
                  <a:srgbClr val="808080"/>
                </a:solidFill>
                <a:latin typeface="Calibri"/>
              </a:rPr>
              <a:t>(Mat. 10:40)</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Een lastig onderwerp</a:t>
            </a:r>
            <a:endParaRPr dirty="0">
              <a:solidFill>
                <a:schemeClr val="bg1"/>
              </a:solidFill>
            </a:endParaRPr>
          </a:p>
        </p:txBody>
      </p:sp>
      <p:sp>
        <p:nvSpPr>
          <p:cNvPr id="42" name="TextShape 2"/>
          <p:cNvSpPr txBox="1"/>
          <p:nvPr/>
        </p:nvSpPr>
        <p:spPr>
          <a:xfrm>
            <a:off x="645840" y="1440000"/>
            <a:ext cx="8714160" cy="4384440"/>
          </a:xfrm>
          <a:prstGeom prst="rect">
            <a:avLst/>
          </a:prstGeom>
          <a:noFill/>
          <a:ln>
            <a:noFill/>
          </a:ln>
        </p:spPr>
        <p:txBody>
          <a:bodyPr lIns="0" tIns="0" rIns="0" bIns="0"/>
          <a:lstStyle/>
          <a:p>
            <a:r>
              <a:rPr lang="nl-NL" sz="4400" dirty="0">
                <a:solidFill>
                  <a:srgbClr val="4C4C4C"/>
                </a:solidFill>
                <a:latin typeface="Calibri"/>
              </a:rPr>
              <a:t>Moeten mannen met het
antwoord komen?</a:t>
            </a:r>
            <a:endParaRPr dirty="0"/>
          </a:p>
          <a:p>
            <a:r>
              <a:rPr lang="nl-NL" sz="4400" dirty="0">
                <a:solidFill>
                  <a:schemeClr val="bg1"/>
                </a:solidFill>
                <a:latin typeface="Calibri"/>
              </a:rPr>
              <a:t>Is de bijbel duidelijk?</a:t>
            </a:r>
            <a:endParaRPr dirty="0">
              <a:solidFill>
                <a:schemeClr val="bg1"/>
              </a:solidFill>
            </a:endParaRPr>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Febe</a:t>
            </a:r>
            <a:endParaRPr dirty="0">
              <a:solidFill>
                <a:schemeClr val="bg1"/>
              </a:solidFill>
            </a:endParaRPr>
          </a:p>
        </p:txBody>
      </p:sp>
      <p:sp>
        <p:nvSpPr>
          <p:cNvPr id="76" name="TextShape 2"/>
          <p:cNvSpPr txBox="1"/>
          <p:nvPr/>
        </p:nvSpPr>
        <p:spPr>
          <a:xfrm>
            <a:off x="664560" y="1296000"/>
            <a:ext cx="9199440" cy="5029560"/>
          </a:xfrm>
          <a:prstGeom prst="rect">
            <a:avLst/>
          </a:prstGeom>
          <a:noFill/>
          <a:ln>
            <a:noFill/>
          </a:ln>
        </p:spPr>
        <p:txBody>
          <a:bodyPr lIns="0" tIns="0" rIns="0" bIns="0"/>
          <a:lstStyle/>
          <a:p>
            <a:r>
              <a:rPr lang="nl-NL" sz="3600" strike="noStrike" dirty="0">
                <a:solidFill>
                  <a:schemeClr val="bg1"/>
                </a:solidFill>
                <a:latin typeface="Calibri"/>
              </a:rPr>
              <a:t>Ik beveel onze zuster Febe bij u aan,
die in dienst staat
van de gemeente in </a:t>
            </a:r>
            <a:r>
              <a:rPr lang="nl-NL" sz="3600" strike="noStrike" dirty="0" err="1">
                <a:solidFill>
                  <a:schemeClr val="bg1"/>
                </a:solidFill>
                <a:latin typeface="Calibri"/>
              </a:rPr>
              <a:t>Kenchreeën</a:t>
            </a:r>
            <a:r>
              <a:rPr lang="nl-NL" sz="3600" strike="noStrike" dirty="0">
                <a:solidFill>
                  <a:schemeClr val="bg1"/>
                </a:solidFill>
                <a:latin typeface="Calibri"/>
              </a:rPr>
              <a:t>.</a:t>
            </a:r>
            <a:endParaRPr dirty="0">
              <a:solidFill>
                <a:schemeClr val="bg1"/>
              </a:solidFill>
            </a:endParaRPr>
          </a:p>
          <a:p>
            <a:pPr algn="r"/>
            <a:r>
              <a:rPr lang="nl-NL" sz="3600" dirty="0">
                <a:solidFill>
                  <a:srgbClr val="808080"/>
                </a:solidFill>
                <a:latin typeface="Calibri"/>
              </a:rPr>
              <a:t>(</a:t>
            </a:r>
            <a:r>
              <a:rPr lang="nl-NL" sz="3600" dirty="0" err="1">
                <a:solidFill>
                  <a:srgbClr val="808080"/>
                </a:solidFill>
                <a:latin typeface="Calibri"/>
              </a:rPr>
              <a:t>Rom</a:t>
            </a:r>
            <a:r>
              <a:rPr lang="nl-NL" sz="3600" dirty="0">
                <a:solidFill>
                  <a:srgbClr val="808080"/>
                </a:solidFill>
                <a:latin typeface="Calibri"/>
              </a:rPr>
              <a:t> 16:1)</a:t>
            </a:r>
            <a:endParaRPr dirty="0"/>
          </a:p>
          <a:p>
            <a:pPr algn="r"/>
            <a:endParaRPr dirty="0"/>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Febe</a:t>
            </a:r>
            <a:endParaRPr dirty="0">
              <a:solidFill>
                <a:schemeClr val="bg1"/>
              </a:solidFill>
            </a:endParaRPr>
          </a:p>
        </p:txBody>
      </p:sp>
      <p:sp>
        <p:nvSpPr>
          <p:cNvPr id="78" name="TextShape 2"/>
          <p:cNvSpPr txBox="1"/>
          <p:nvPr/>
        </p:nvSpPr>
        <p:spPr>
          <a:xfrm>
            <a:off x="664560" y="1296000"/>
            <a:ext cx="9199440" cy="5029560"/>
          </a:xfrm>
          <a:prstGeom prst="rect">
            <a:avLst/>
          </a:prstGeom>
          <a:noFill/>
          <a:ln>
            <a:noFill/>
          </a:ln>
        </p:spPr>
        <p:txBody>
          <a:bodyPr lIns="0" tIns="0" rIns="0" bIns="0"/>
          <a:lstStyle/>
          <a:p>
            <a:r>
              <a:rPr lang="nl-NL" sz="3600" strike="noStrike" dirty="0">
                <a:solidFill>
                  <a:srgbClr val="CCCCCC"/>
                </a:solidFill>
                <a:latin typeface="Calibri"/>
              </a:rPr>
              <a:t>Ik beveel onze zuster Febe bij u aan,</a:t>
            </a:r>
            <a:r>
              <a:rPr lang="nl-NL" sz="3600" strike="noStrike" dirty="0">
                <a:latin typeface="Calibri"/>
              </a:rPr>
              <a:t>
</a:t>
            </a:r>
            <a:r>
              <a:rPr lang="nl-NL" sz="3600" strike="noStrike" dirty="0">
                <a:solidFill>
                  <a:schemeClr val="bg1"/>
                </a:solidFill>
                <a:latin typeface="Calibri"/>
              </a:rPr>
              <a:t>die in dienst staat   (diaken)</a:t>
            </a:r>
            <a:r>
              <a:rPr lang="nl-NL" sz="3600" strike="noStrike" dirty="0">
                <a:latin typeface="Calibri"/>
              </a:rPr>
              <a:t>
</a:t>
            </a:r>
            <a:r>
              <a:rPr lang="nl-NL" sz="3600" strike="noStrike" dirty="0">
                <a:solidFill>
                  <a:srgbClr val="CCCCCC"/>
                </a:solidFill>
                <a:latin typeface="Calibri"/>
              </a:rPr>
              <a:t>van de gemeente in </a:t>
            </a:r>
            <a:r>
              <a:rPr lang="nl-NL" sz="3600" strike="noStrike" dirty="0" err="1">
                <a:solidFill>
                  <a:srgbClr val="CCCCCC"/>
                </a:solidFill>
                <a:latin typeface="Calibri"/>
              </a:rPr>
              <a:t>Kenchreeën</a:t>
            </a:r>
            <a:r>
              <a:rPr lang="nl-NL" sz="3600" strike="noStrike" dirty="0">
                <a:solidFill>
                  <a:srgbClr val="CCCCCC"/>
                </a:solidFill>
                <a:latin typeface="Calibri"/>
              </a:rPr>
              <a:t>.</a:t>
            </a:r>
            <a:endParaRPr dirty="0"/>
          </a:p>
          <a:p>
            <a:pPr algn="r"/>
            <a:r>
              <a:rPr lang="nl-NL" sz="3600" dirty="0">
                <a:solidFill>
                  <a:srgbClr val="808080"/>
                </a:solidFill>
                <a:latin typeface="Calibri"/>
              </a:rPr>
              <a:t>(</a:t>
            </a:r>
            <a:r>
              <a:rPr lang="nl-NL" sz="3600" dirty="0" err="1">
                <a:solidFill>
                  <a:srgbClr val="808080"/>
                </a:solidFill>
                <a:latin typeface="Calibri"/>
              </a:rPr>
              <a:t>Rom</a:t>
            </a:r>
            <a:r>
              <a:rPr lang="nl-NL" sz="3600" dirty="0">
                <a:solidFill>
                  <a:srgbClr val="808080"/>
                </a:solidFill>
                <a:latin typeface="Calibri"/>
              </a:rPr>
              <a:t> 16:1)</a:t>
            </a:r>
            <a:endParaRPr dirty="0"/>
          </a:p>
          <a:p>
            <a:pPr algn="r"/>
            <a:endParaRPr dirty="0"/>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Febe</a:t>
            </a:r>
            <a:endParaRPr dirty="0">
              <a:solidFill>
                <a:schemeClr val="bg1"/>
              </a:solidFill>
            </a:endParaRPr>
          </a:p>
        </p:txBody>
      </p:sp>
      <p:sp>
        <p:nvSpPr>
          <p:cNvPr id="80" name="TextShape 2"/>
          <p:cNvSpPr txBox="1"/>
          <p:nvPr/>
        </p:nvSpPr>
        <p:spPr>
          <a:xfrm>
            <a:off x="664560" y="1296000"/>
            <a:ext cx="9199440" cy="5029560"/>
          </a:xfrm>
          <a:prstGeom prst="rect">
            <a:avLst/>
          </a:prstGeom>
          <a:noFill/>
          <a:ln>
            <a:noFill/>
          </a:ln>
        </p:spPr>
        <p:txBody>
          <a:bodyPr lIns="0" tIns="0" rIns="0" bIns="0"/>
          <a:lstStyle/>
          <a:p>
            <a:r>
              <a:rPr lang="nl-NL" sz="3600" strike="noStrike" dirty="0">
                <a:solidFill>
                  <a:schemeClr val="bg1"/>
                </a:solidFill>
                <a:latin typeface="Calibri"/>
              </a:rPr>
              <a:t>Ik beveel onze zuster Febe bij u aan, die in dienst staat van de gemeente in </a:t>
            </a:r>
            <a:r>
              <a:rPr lang="nl-NL" sz="3600" strike="noStrike" dirty="0" err="1">
                <a:solidFill>
                  <a:schemeClr val="bg1"/>
                </a:solidFill>
                <a:latin typeface="Calibri"/>
              </a:rPr>
              <a:t>Kenchreeën</a:t>
            </a:r>
            <a:r>
              <a:rPr lang="nl-NL" sz="3600" strike="noStrike" dirty="0">
                <a:solidFill>
                  <a:schemeClr val="bg1"/>
                </a:solidFill>
                <a:latin typeface="Calibri"/>
              </a:rPr>
              <a:t>. </a:t>
            </a:r>
            <a:endParaRPr dirty="0">
              <a:solidFill>
                <a:schemeClr val="bg1"/>
              </a:solidFill>
            </a:endParaRPr>
          </a:p>
          <a:p>
            <a:r>
              <a:rPr lang="nl-NL" sz="3600" strike="noStrike" dirty="0">
                <a:solidFill>
                  <a:schemeClr val="bg1"/>
                </a:solidFill>
                <a:latin typeface="Calibri"/>
              </a:rPr>
              <a:t>Ontvang haar in de naam van de Heer, op een wijze die bij de heiligen past. </a:t>
            </a:r>
            <a:endParaRPr dirty="0">
              <a:solidFill>
                <a:schemeClr val="bg1"/>
              </a:solidFill>
            </a:endParaRPr>
          </a:p>
          <a:p>
            <a:r>
              <a:rPr lang="nl-NL" sz="3600" strike="noStrike" dirty="0">
                <a:solidFill>
                  <a:schemeClr val="bg1"/>
                </a:solidFill>
                <a:latin typeface="Calibri"/>
              </a:rPr>
              <a:t>En sta haar bij wanneer ze uw hulp ergens voor nodig heeft, want ze is velen tot steun geweest, ook mij.</a:t>
            </a:r>
            <a:endParaRPr dirty="0">
              <a:solidFill>
                <a:schemeClr val="bg1"/>
              </a:solidFill>
            </a:endParaRPr>
          </a:p>
          <a:p>
            <a:pPr algn="r"/>
            <a:r>
              <a:rPr lang="nl-NL" sz="3600" dirty="0">
                <a:solidFill>
                  <a:srgbClr val="808080"/>
                </a:solidFill>
                <a:latin typeface="Calibri"/>
              </a:rPr>
              <a:t>(</a:t>
            </a:r>
            <a:r>
              <a:rPr lang="nl-NL" sz="3600" dirty="0" err="1">
                <a:solidFill>
                  <a:srgbClr val="808080"/>
                </a:solidFill>
                <a:latin typeface="Calibri"/>
              </a:rPr>
              <a:t>Rom</a:t>
            </a:r>
            <a:r>
              <a:rPr lang="nl-NL" sz="3600" dirty="0">
                <a:solidFill>
                  <a:srgbClr val="808080"/>
                </a:solidFill>
                <a:latin typeface="Calibri"/>
              </a:rPr>
              <a:t> 16:1,2)</a:t>
            </a:r>
            <a:endParaRPr dirty="0"/>
          </a:p>
          <a:p>
            <a:pPr algn="r"/>
            <a:endParaRPr dirty="0"/>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p:nvPr/>
        </p:nvSpPr>
        <p:spPr>
          <a:xfrm>
            <a:off x="648000" y="1872000"/>
            <a:ext cx="9146160" cy="4777200"/>
          </a:xfrm>
          <a:prstGeom prst="rect">
            <a:avLst/>
          </a:prstGeom>
          <a:noFill/>
          <a:ln>
            <a:noFill/>
          </a:ln>
        </p:spPr>
        <p:txBody>
          <a:bodyPr lIns="0" tIns="0" rIns="0" bIns="0"/>
          <a:lstStyle/>
          <a:p>
            <a:pPr algn="r"/>
            <a:r>
              <a:rPr lang="nl-NL" sz="4400" dirty="0" err="1">
                <a:solidFill>
                  <a:srgbClr val="C0C0C0"/>
                </a:solidFill>
                <a:latin typeface="Calibri"/>
              </a:rPr>
              <a:t>Junia</a:t>
            </a:r>
            <a:endParaRPr dirty="0">
              <a:solidFill>
                <a:schemeClr val="bg1"/>
              </a:solidFill>
            </a:endParaRPr>
          </a:p>
          <a:p>
            <a:r>
              <a:rPr lang="nl-NL" sz="3200" strike="noStrike" dirty="0">
                <a:solidFill>
                  <a:schemeClr val="bg1"/>
                </a:solidFill>
                <a:latin typeface="Calibri"/>
                <a:ea typeface="Georgia"/>
              </a:rPr>
              <a:t>Groet </a:t>
            </a:r>
            <a:r>
              <a:rPr lang="nl-NL" sz="3200" strike="noStrike" dirty="0" err="1">
                <a:solidFill>
                  <a:schemeClr val="bg1"/>
                </a:solidFill>
                <a:latin typeface="Calibri"/>
                <a:ea typeface="Georgia"/>
              </a:rPr>
              <a:t>Andronikus</a:t>
            </a:r>
            <a:r>
              <a:rPr lang="nl-NL" sz="3200" strike="noStrike" dirty="0">
                <a:solidFill>
                  <a:schemeClr val="bg1"/>
                </a:solidFill>
                <a:latin typeface="Calibri"/>
                <a:ea typeface="Georgia"/>
              </a:rPr>
              <a:t> en </a:t>
            </a:r>
            <a:r>
              <a:rPr lang="nl-NL" sz="3200" strike="noStrike" dirty="0" err="1">
                <a:solidFill>
                  <a:schemeClr val="bg1"/>
                </a:solidFill>
                <a:latin typeface="Calibri"/>
                <a:ea typeface="Georgia"/>
              </a:rPr>
              <a:t>Junia</a:t>
            </a:r>
            <a:r>
              <a:rPr lang="nl-NL" sz="3200" strike="noStrike" dirty="0">
                <a:solidFill>
                  <a:schemeClr val="bg1"/>
                </a:solidFill>
                <a:latin typeface="Calibri"/>
                <a:ea typeface="Georgia"/>
              </a:rPr>
              <a:t>, mijn volksgenoten die met mij in de gevangenis hebben gezeten, die als apostelen veel aanzien genieten en die eerder dan ik één met Christus zijn geworden. </a:t>
            </a:r>
            <a:endParaRPr dirty="0">
              <a:solidFill>
                <a:schemeClr val="bg1"/>
              </a:solidFill>
            </a:endParaRPr>
          </a:p>
          <a:p>
            <a:pPr algn="r"/>
            <a:r>
              <a:rPr lang="nl-NL" sz="3200" strike="noStrike" dirty="0">
                <a:solidFill>
                  <a:srgbClr val="C0C0C0"/>
                </a:solidFill>
                <a:latin typeface="Calibri"/>
                <a:ea typeface="Georgia"/>
              </a:rPr>
              <a:t>(</a:t>
            </a:r>
            <a:r>
              <a:rPr lang="nl-NL" sz="3200" strike="noStrike" dirty="0" err="1">
                <a:solidFill>
                  <a:srgbClr val="C0C0C0"/>
                </a:solidFill>
                <a:latin typeface="Calibri"/>
                <a:ea typeface="Georgia"/>
              </a:rPr>
              <a:t>Rom</a:t>
            </a:r>
            <a:r>
              <a:rPr lang="nl-NL" sz="3200" strike="noStrike" dirty="0">
                <a:solidFill>
                  <a:srgbClr val="C0C0C0"/>
                </a:solidFill>
                <a:latin typeface="Calibri"/>
                <a:ea typeface="Georgia"/>
              </a:rPr>
              <a:t> 16:7 NBV)</a:t>
            </a:r>
            <a:endParaRPr dirty="0"/>
          </a:p>
          <a:p>
            <a:endParaRPr dirty="0">
              <a:solidFill>
                <a:schemeClr val="bg1"/>
              </a:solidFill>
            </a:endParaRPr>
          </a:p>
          <a:p>
            <a:r>
              <a:rPr lang="nl-NL" sz="3200" strike="noStrike" dirty="0">
                <a:solidFill>
                  <a:schemeClr val="bg1"/>
                </a:solidFill>
                <a:latin typeface="Calibri"/>
                <a:ea typeface="Georgia"/>
              </a:rPr>
              <a:t>Groet Andronicus en </a:t>
            </a:r>
            <a:r>
              <a:rPr lang="nl-NL" sz="3200" strike="noStrike" dirty="0" err="1">
                <a:solidFill>
                  <a:schemeClr val="bg1"/>
                </a:solidFill>
                <a:latin typeface="Calibri"/>
                <a:ea typeface="Georgia"/>
              </a:rPr>
              <a:t>Junias</a:t>
            </a:r>
            <a:r>
              <a:rPr lang="nl-NL" sz="3200" strike="noStrike" dirty="0">
                <a:solidFill>
                  <a:schemeClr val="bg1"/>
                </a:solidFill>
                <a:latin typeface="Calibri"/>
                <a:ea typeface="Georgia"/>
              </a:rPr>
              <a:t>, mijn familieleden en mijn medegevangenen, die in aanzien zijn bij de apostelen, die al eerder dan ik in Christus waren.</a:t>
            </a:r>
            <a:endParaRPr dirty="0">
              <a:solidFill>
                <a:schemeClr val="bg1"/>
              </a:solidFill>
            </a:endParaRPr>
          </a:p>
          <a:p>
            <a:pPr algn="r"/>
            <a:r>
              <a:rPr lang="nl-NL" sz="3200" strike="noStrike" dirty="0">
                <a:solidFill>
                  <a:srgbClr val="C0C0C0"/>
                </a:solidFill>
                <a:latin typeface="Calibri"/>
                <a:ea typeface="Georgia"/>
              </a:rPr>
              <a:t>(</a:t>
            </a:r>
            <a:r>
              <a:rPr lang="nl-NL" sz="3200" strike="noStrike" dirty="0" err="1">
                <a:solidFill>
                  <a:srgbClr val="C0C0C0"/>
                </a:solidFill>
                <a:latin typeface="Calibri"/>
                <a:ea typeface="Georgia"/>
              </a:rPr>
              <a:t>Rom</a:t>
            </a:r>
            <a:r>
              <a:rPr lang="nl-NL" sz="3200" strike="noStrike" dirty="0">
                <a:solidFill>
                  <a:srgbClr val="C0C0C0"/>
                </a:solidFill>
                <a:latin typeface="Calibri"/>
                <a:ea typeface="Georgia"/>
              </a:rPr>
              <a:t> 16:7 HSV)</a:t>
            </a:r>
            <a:endParaRPr dirty="0"/>
          </a:p>
        </p:txBody>
      </p:sp>
      <p:sp>
        <p:nvSpPr>
          <p:cNvPr id="44" name="TextShape 2"/>
          <p:cNvSpPr txBox="1"/>
          <p:nvPr/>
        </p:nvSpPr>
        <p:spPr>
          <a:xfrm>
            <a:off x="648000" y="576000"/>
            <a:ext cx="8714160" cy="556560"/>
          </a:xfrm>
          <a:prstGeom prst="rect">
            <a:avLst/>
          </a:prstGeom>
          <a:noFill/>
          <a:ln>
            <a:noFill/>
          </a:ln>
        </p:spPr>
        <p:txBody>
          <a:bodyPr lIns="0" tIns="0" rIns="0" bIns="0"/>
          <a:lstStyle/>
          <a:p>
            <a:r>
              <a:rPr lang="nl-NL" sz="4400" dirty="0">
                <a:solidFill>
                  <a:schemeClr val="bg1"/>
                </a:solidFill>
                <a:latin typeface="Calibri"/>
              </a:rPr>
              <a:t>Is de bijbel duidelijk?</a:t>
            </a:r>
            <a:endParaRPr dirty="0">
              <a:solidFill>
                <a:schemeClr val="bg1"/>
              </a:solidFill>
            </a:endParaRPr>
          </a:p>
        </p:txBody>
      </p:sp>
    </p:spTree>
  </p:cSld>
  <p:clrMapOvr>
    <a:masterClrMapping/>
  </p:clrMapOvr>
  <p:transition spd="med">
    <p:cover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Een lastig onderwerp</a:t>
            </a:r>
            <a:endParaRPr dirty="0">
              <a:solidFill>
                <a:schemeClr val="bg1"/>
              </a:solidFill>
            </a:endParaRPr>
          </a:p>
        </p:txBody>
      </p:sp>
      <p:sp>
        <p:nvSpPr>
          <p:cNvPr id="46" name="TextShape 2"/>
          <p:cNvSpPr txBox="1"/>
          <p:nvPr/>
        </p:nvSpPr>
        <p:spPr>
          <a:xfrm>
            <a:off x="645840" y="1440000"/>
            <a:ext cx="8714160" cy="4384440"/>
          </a:xfrm>
          <a:prstGeom prst="rect">
            <a:avLst/>
          </a:prstGeom>
          <a:noFill/>
          <a:ln>
            <a:noFill/>
          </a:ln>
        </p:spPr>
        <p:txBody>
          <a:bodyPr lIns="0" tIns="0" rIns="0" bIns="0"/>
          <a:lstStyle/>
          <a:p>
            <a:r>
              <a:rPr lang="nl-NL" sz="4400" dirty="0">
                <a:solidFill>
                  <a:srgbClr val="4C4C4C"/>
                </a:solidFill>
                <a:latin typeface="Calibri"/>
              </a:rPr>
              <a:t>Moeten mannen met het
antwoord komen?</a:t>
            </a:r>
            <a:endParaRPr dirty="0">
              <a:solidFill>
                <a:schemeClr val="bg1"/>
              </a:solidFill>
            </a:endParaRPr>
          </a:p>
          <a:p>
            <a:r>
              <a:rPr lang="nl-NL" sz="4400" dirty="0">
                <a:solidFill>
                  <a:schemeClr val="bg1"/>
                </a:solidFill>
                <a:latin typeface="Calibri"/>
              </a:rPr>
              <a:t>Is de bijbel duidelijk?</a:t>
            </a:r>
            <a:endParaRPr dirty="0">
              <a:solidFill>
                <a:schemeClr val="bg1"/>
              </a:solidFill>
            </a:endParaRPr>
          </a:p>
          <a:p>
            <a:endParaRPr dirty="0">
              <a:solidFill>
                <a:schemeClr val="bg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Een lastig onderwerp</a:t>
            </a:r>
            <a:endParaRPr dirty="0">
              <a:solidFill>
                <a:schemeClr val="bg1"/>
              </a:solidFill>
            </a:endParaRPr>
          </a:p>
        </p:txBody>
      </p:sp>
      <p:sp>
        <p:nvSpPr>
          <p:cNvPr id="48" name="TextShape 2"/>
          <p:cNvSpPr txBox="1"/>
          <p:nvPr/>
        </p:nvSpPr>
        <p:spPr>
          <a:xfrm>
            <a:off x="645840" y="1440000"/>
            <a:ext cx="8714160" cy="4384440"/>
          </a:xfrm>
          <a:prstGeom prst="rect">
            <a:avLst/>
          </a:prstGeom>
          <a:noFill/>
          <a:ln>
            <a:noFill/>
          </a:ln>
        </p:spPr>
        <p:txBody>
          <a:bodyPr lIns="0" tIns="0" rIns="0" bIns="0"/>
          <a:lstStyle/>
          <a:p>
            <a:r>
              <a:rPr lang="nl-NL" sz="4400" dirty="0">
                <a:solidFill>
                  <a:srgbClr val="4C4C4C"/>
                </a:solidFill>
                <a:latin typeface="Calibri"/>
              </a:rPr>
              <a:t>Moeten mannen met het
antwoord komen?</a:t>
            </a:r>
            <a:endParaRPr dirty="0"/>
          </a:p>
          <a:p>
            <a:r>
              <a:rPr lang="nl-NL" sz="4400" dirty="0">
                <a:solidFill>
                  <a:schemeClr val="bg1"/>
                </a:solidFill>
                <a:latin typeface="Calibri"/>
              </a:rPr>
              <a:t>Is de bijbel duidelijk?</a:t>
            </a:r>
            <a:endParaRPr dirty="0">
              <a:solidFill>
                <a:schemeClr val="bg1"/>
              </a:solidFill>
            </a:endParaRPr>
          </a:p>
          <a:p>
            <a:pPr>
              <a:buSzPct val="45000"/>
              <a:buFont typeface="StarSymbol"/>
              <a:buChar char=""/>
            </a:pPr>
            <a:r>
              <a:rPr lang="nl-NL" sz="4400" dirty="0">
                <a:solidFill>
                  <a:srgbClr val="C0C0C0"/>
                </a:solidFill>
                <a:latin typeface="Calibri"/>
              </a:rPr>
              <a:t>	Ja, maar we luisteren beïnvloed</a:t>
            </a:r>
            <a:r>
              <a:rPr lang="nl-NL" sz="4400" dirty="0">
                <a:solidFill>
                  <a:srgbClr val="000000"/>
                </a:solidFill>
                <a:latin typeface="Calibri"/>
              </a:rPr>
              <a:t>
	</a:t>
            </a:r>
            <a:r>
              <a:rPr lang="nl-NL" sz="4400" dirty="0">
                <a:solidFill>
                  <a:srgbClr val="C0C0C0"/>
                </a:solidFill>
                <a:latin typeface="Calibri"/>
              </a:rPr>
              <a:t>Bescheiden zijn</a:t>
            </a:r>
            <a:endParaRPr dirty="0"/>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Een lastig onderwerp</a:t>
            </a:r>
            <a:endParaRPr dirty="0">
              <a:solidFill>
                <a:schemeClr val="bg1"/>
              </a:solidFill>
            </a:endParaRPr>
          </a:p>
        </p:txBody>
      </p:sp>
      <p:sp>
        <p:nvSpPr>
          <p:cNvPr id="50" name="TextShape 2"/>
          <p:cNvSpPr txBox="1"/>
          <p:nvPr/>
        </p:nvSpPr>
        <p:spPr>
          <a:xfrm>
            <a:off x="645840" y="1440000"/>
            <a:ext cx="9146160" cy="5873400"/>
          </a:xfrm>
          <a:prstGeom prst="rect">
            <a:avLst/>
          </a:prstGeom>
          <a:noFill/>
          <a:ln>
            <a:noFill/>
          </a:ln>
        </p:spPr>
        <p:txBody>
          <a:bodyPr lIns="0" tIns="0" rIns="0" bIns="0"/>
          <a:lstStyle/>
          <a:p>
            <a:r>
              <a:rPr lang="nl-NL" sz="4400" dirty="0">
                <a:solidFill>
                  <a:srgbClr val="4C4C4C"/>
                </a:solidFill>
                <a:latin typeface="Calibri"/>
              </a:rPr>
              <a:t>Moeten mannen met het
antwoord komen?</a:t>
            </a:r>
            <a:endParaRPr dirty="0">
              <a:solidFill>
                <a:schemeClr val="bg1"/>
              </a:solidFill>
            </a:endParaRPr>
          </a:p>
          <a:p>
            <a:r>
              <a:rPr lang="nl-NL" sz="4400" dirty="0">
                <a:solidFill>
                  <a:schemeClr val="bg1"/>
                </a:solidFill>
                <a:latin typeface="Calibri"/>
              </a:rPr>
              <a:t>Is de bijbel duidelijk?</a:t>
            </a:r>
            <a:endParaRPr dirty="0">
              <a:solidFill>
                <a:schemeClr val="bg1"/>
              </a:solidFill>
            </a:endParaRPr>
          </a:p>
          <a:p>
            <a:endParaRPr dirty="0">
              <a:solidFill>
                <a:schemeClr val="bg1"/>
              </a:solidFill>
            </a:endParaRPr>
          </a:p>
          <a:p>
            <a:r>
              <a:rPr lang="nl-NL" sz="3200" dirty="0">
                <a:solidFill>
                  <a:schemeClr val="bg1"/>
                </a:solidFill>
                <a:latin typeface="Calibri"/>
              </a:rPr>
              <a:t>Ik spoor u aan, broeders en zusters, op te passen voor degenen die tweedracht zaaien en anderen in de weg staan, en die daarmee ingaan tegen alles wat u hebt geleerd. Ga hun uit de weg, want zulke mensen dienen niet Christus, onze Heer, maar alleen hun eigen lusten, en door fraaie en welluidende woorden misleiden ze argeloze mensen.</a:t>
            </a:r>
            <a:endParaRPr dirty="0">
              <a:solidFill>
                <a:schemeClr val="bg1"/>
              </a:solidFill>
            </a:endParaRPr>
          </a:p>
          <a:p>
            <a:pPr algn="r"/>
            <a:r>
              <a:rPr lang="nl-NL" sz="3200" dirty="0">
                <a:solidFill>
                  <a:srgbClr val="C0C0C0"/>
                </a:solidFill>
                <a:latin typeface="Calibri"/>
              </a:rPr>
              <a:t>(Rom. 16:17-18)</a:t>
            </a:r>
            <a:endParaRPr dirty="0"/>
          </a:p>
          <a:p>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Een lastig onderwerp</a:t>
            </a:r>
            <a:endParaRPr dirty="0">
              <a:solidFill>
                <a:schemeClr val="bg1"/>
              </a:solidFill>
            </a:endParaRPr>
          </a:p>
        </p:txBody>
      </p:sp>
      <p:sp>
        <p:nvSpPr>
          <p:cNvPr id="52" name="TextShape 2"/>
          <p:cNvSpPr txBox="1"/>
          <p:nvPr/>
        </p:nvSpPr>
        <p:spPr>
          <a:xfrm>
            <a:off x="645840" y="1440000"/>
            <a:ext cx="9146160" cy="4384440"/>
          </a:xfrm>
          <a:prstGeom prst="rect">
            <a:avLst/>
          </a:prstGeom>
          <a:noFill/>
          <a:ln>
            <a:noFill/>
          </a:ln>
        </p:spPr>
        <p:txBody>
          <a:bodyPr lIns="0" tIns="0" rIns="0" bIns="0"/>
          <a:lstStyle/>
          <a:p>
            <a:r>
              <a:rPr lang="nl-NL" sz="4400" dirty="0">
                <a:solidFill>
                  <a:srgbClr val="4C4C4C"/>
                </a:solidFill>
                <a:latin typeface="Calibri"/>
              </a:rPr>
              <a:t>Moeten mannen met het
antwoord komen?</a:t>
            </a:r>
            <a:endParaRPr dirty="0"/>
          </a:p>
          <a:p>
            <a:r>
              <a:rPr lang="nl-NL" sz="4400" dirty="0">
                <a:solidFill>
                  <a:srgbClr val="4C4C4C"/>
                </a:solidFill>
                <a:latin typeface="Calibri"/>
              </a:rPr>
              <a:t>Is de bijbel duidelijk?</a:t>
            </a:r>
            <a:endParaRPr dirty="0">
              <a:solidFill>
                <a:schemeClr val="bg1"/>
              </a:solidFill>
            </a:endParaRPr>
          </a:p>
          <a:p>
            <a:r>
              <a:rPr lang="nl-NL" sz="4400" dirty="0">
                <a:solidFill>
                  <a:schemeClr val="bg1"/>
                </a:solidFill>
                <a:latin typeface="Calibri"/>
              </a:rPr>
              <a:t>Komen ambten letterlijk uit de bijbel?</a:t>
            </a:r>
            <a:endParaRPr dirty="0">
              <a:solidFill>
                <a:schemeClr val="bg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Shape 1"/>
          <p:cNvSpPr txBox="1"/>
          <p:nvPr/>
        </p:nvSpPr>
        <p:spPr>
          <a:xfrm>
            <a:off x="648000" y="1951200"/>
            <a:ext cx="8928000" cy="4777200"/>
          </a:xfrm>
          <a:prstGeom prst="rect">
            <a:avLst/>
          </a:prstGeom>
          <a:noFill/>
          <a:ln>
            <a:noFill/>
          </a:ln>
        </p:spPr>
        <p:txBody>
          <a:bodyPr lIns="0" tIns="0" rIns="0" bIns="0"/>
          <a:lstStyle/>
          <a:p>
            <a:r>
              <a:rPr lang="nl-NL" sz="3200" strike="noStrike" dirty="0">
                <a:solidFill>
                  <a:schemeClr val="bg1"/>
                </a:solidFill>
                <a:latin typeface="Calibri"/>
                <a:ea typeface="Georgia"/>
              </a:rPr>
              <a:t>En hij is het die apostelen heeft aangesteld, 
en profeten, evangelieverkondigers, 
herders en leraren, om de heiligen toe te rusten
voor het werk in zijn dienst. </a:t>
            </a:r>
            <a:endParaRPr dirty="0">
              <a:solidFill>
                <a:schemeClr val="bg1"/>
              </a:solidFill>
            </a:endParaRPr>
          </a:p>
          <a:p>
            <a:pPr algn="r"/>
            <a:r>
              <a:rPr lang="nl-NL" sz="3200" strike="noStrike" dirty="0">
                <a:solidFill>
                  <a:srgbClr val="C0C0C0"/>
                </a:solidFill>
                <a:latin typeface="Calibri"/>
                <a:ea typeface="Georgia"/>
              </a:rPr>
              <a:t>(</a:t>
            </a:r>
            <a:r>
              <a:rPr lang="nl-NL" sz="3200" strike="noStrike" dirty="0" err="1">
                <a:solidFill>
                  <a:srgbClr val="C0C0C0"/>
                </a:solidFill>
                <a:latin typeface="Calibri"/>
                <a:ea typeface="Georgia"/>
              </a:rPr>
              <a:t>Ef</a:t>
            </a:r>
            <a:r>
              <a:rPr lang="nl-NL" sz="3200" strike="noStrike" dirty="0">
                <a:solidFill>
                  <a:srgbClr val="C0C0C0"/>
                </a:solidFill>
                <a:latin typeface="Calibri"/>
                <a:ea typeface="Georgia"/>
              </a:rPr>
              <a:t> 4:11,12a)</a:t>
            </a:r>
            <a:endParaRPr dirty="0"/>
          </a:p>
          <a:p>
            <a:endParaRPr dirty="0"/>
          </a:p>
        </p:txBody>
      </p:sp>
      <p:sp>
        <p:nvSpPr>
          <p:cNvPr id="54" name="TextShape 2"/>
          <p:cNvSpPr txBox="1"/>
          <p:nvPr/>
        </p:nvSpPr>
        <p:spPr>
          <a:xfrm>
            <a:off x="648000" y="576000"/>
            <a:ext cx="8714160" cy="556560"/>
          </a:xfrm>
          <a:prstGeom prst="rect">
            <a:avLst/>
          </a:prstGeom>
          <a:noFill/>
          <a:ln>
            <a:noFill/>
          </a:ln>
        </p:spPr>
        <p:txBody>
          <a:bodyPr lIns="0" tIns="0" rIns="0" bIns="0"/>
          <a:lstStyle/>
          <a:p>
            <a:r>
              <a:rPr lang="nl-NL" sz="4400" dirty="0">
                <a:solidFill>
                  <a:schemeClr val="bg1"/>
                </a:solidFill>
                <a:latin typeface="Calibri"/>
              </a:rPr>
              <a:t>Komen ambten letterlijk uit de bijbel?</a:t>
            </a:r>
            <a:endParaRPr dirty="0">
              <a:solidFill>
                <a:schemeClr val="bg1"/>
              </a:solidFill>
            </a:endParaRPr>
          </a:p>
        </p:txBody>
      </p:sp>
    </p:spTree>
  </p:cSld>
  <p:clrMapOvr>
    <a:masterClrMapping/>
  </p:clrMapOvr>
  <p:transition spd="med">
    <p:cover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Shape 1"/>
          <p:cNvSpPr txBox="1"/>
          <p:nvPr/>
        </p:nvSpPr>
        <p:spPr>
          <a:xfrm>
            <a:off x="504000" y="249840"/>
            <a:ext cx="9071640" cy="1046160"/>
          </a:xfrm>
          <a:prstGeom prst="rect">
            <a:avLst/>
          </a:prstGeom>
          <a:noFill/>
          <a:ln>
            <a:noFill/>
          </a:ln>
        </p:spPr>
        <p:txBody>
          <a:bodyPr lIns="0" tIns="0" rIns="0" bIns="0" anchor="ctr"/>
          <a:lstStyle/>
          <a:p>
            <a:pPr algn="ctr"/>
            <a:r>
              <a:rPr lang="nl-NL" sz="5400" b="1" dirty="0">
                <a:solidFill>
                  <a:schemeClr val="bg1"/>
                </a:solidFill>
                <a:latin typeface="Calibri"/>
              </a:rPr>
              <a:t>Een lastig onderwerp</a:t>
            </a:r>
            <a:endParaRPr dirty="0">
              <a:solidFill>
                <a:schemeClr val="bg1"/>
              </a:solidFill>
            </a:endParaRPr>
          </a:p>
        </p:txBody>
      </p:sp>
      <p:sp>
        <p:nvSpPr>
          <p:cNvPr id="56" name="TextShape 2"/>
          <p:cNvSpPr txBox="1"/>
          <p:nvPr/>
        </p:nvSpPr>
        <p:spPr>
          <a:xfrm>
            <a:off x="645840" y="1440000"/>
            <a:ext cx="9146160" cy="4384440"/>
          </a:xfrm>
          <a:prstGeom prst="rect">
            <a:avLst/>
          </a:prstGeom>
          <a:noFill/>
          <a:ln>
            <a:noFill/>
          </a:ln>
        </p:spPr>
        <p:txBody>
          <a:bodyPr lIns="0" tIns="0" rIns="0" bIns="0"/>
          <a:lstStyle/>
          <a:p>
            <a:r>
              <a:rPr lang="nl-NL" sz="4400">
                <a:solidFill>
                  <a:srgbClr val="4C4C4C"/>
                </a:solidFill>
                <a:latin typeface="Calibri"/>
              </a:rPr>
              <a:t>Moeten mannen met het
antwoord komen?</a:t>
            </a:r>
            <a:endParaRPr/>
          </a:p>
          <a:p>
            <a:r>
              <a:rPr lang="nl-NL" sz="4400">
                <a:solidFill>
                  <a:srgbClr val="4C4C4C"/>
                </a:solidFill>
                <a:latin typeface="Calibri"/>
              </a:rPr>
              <a:t>Is de bijbel duidelijk?</a:t>
            </a:r>
            <a:endParaRPr/>
          </a:p>
          <a:p>
            <a:r>
              <a:rPr lang="nl-NL" sz="4400">
                <a:solidFill>
                  <a:srgbClr val="4C4C4C"/>
                </a:solidFill>
                <a:latin typeface="Calibri"/>
              </a:rPr>
              <a:t>Komen ambten letterlijk uit de bijbel?</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627</Words>
  <Application>Microsoft Office PowerPoint</Application>
  <PresentationFormat>Aangepast</PresentationFormat>
  <Paragraphs>82</Paragraphs>
  <Slides>23</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23</vt:i4>
      </vt:variant>
    </vt:vector>
  </HeadingPairs>
  <TitlesOfParts>
    <vt:vector size="30" baseType="lpstr">
      <vt:lpstr>Arial</vt:lpstr>
      <vt:lpstr>Calibri</vt:lpstr>
      <vt:lpstr>DejaVu Sans</vt:lpstr>
      <vt:lpstr>Georgia</vt:lpstr>
      <vt:lpstr>StarSymbol</vt:lpstr>
      <vt:lpstr>Times New Roman</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cp:lastModifiedBy>Reinate Cramer</cp:lastModifiedBy>
  <cp:revision>2</cp:revision>
  <dcterms:modified xsi:type="dcterms:W3CDTF">2016-06-18T10:10:34Z</dcterms:modified>
</cp:coreProperties>
</file>